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3.svg" ContentType="image/svg+xml"/>
  <Override PartName="/ppt/media/image14.svg" ContentType="image/svg+xml"/>
  <Override PartName="/ppt/media/image18.svg" ContentType="image/svg+xml"/>
  <Override PartName="/ppt/media/image20.svg" ContentType="image/svg+xml"/>
  <Override PartName="/ppt/media/image5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3"/>
    <p:sldId id="263" r:id="rId4"/>
    <p:sldId id="281" r:id="rId5"/>
    <p:sldId id="274" r:id="rId6"/>
    <p:sldId id="268" r:id="rId7"/>
    <p:sldId id="260" r:id="rId8"/>
    <p:sldId id="272" r:id="rId9"/>
    <p:sldId id="280" r:id="rId10"/>
    <p:sldId id="276" r:id="rId11"/>
    <p:sldId id="284" r:id="rId12"/>
    <p:sldId id="282" r:id="rId13"/>
    <p:sldId id="292" r:id="rId14"/>
    <p:sldId id="293" r:id="rId15"/>
    <p:sldId id="265" r:id="rId16"/>
    <p:sldId id="266" r:id="rId17"/>
    <p:sldId id="283" r:id="rId18"/>
    <p:sldId id="275" r:id="rId19"/>
    <p:sldId id="286" r:id="rId20"/>
    <p:sldId id="298" r:id="rId21"/>
    <p:sldId id="299" r:id="rId22"/>
    <p:sldId id="271" r:id="rId23"/>
  </p:sldIdLst>
  <p:sldSz cx="12192000" cy="6858000"/>
  <p:notesSz cx="6858000" cy="9144000"/>
  <p:embeddedFontLst>
    <p:embeddedFont>
      <p:font typeface="Poppins Medium" panose="00000600000000000000" charset="0"/>
      <p:regular r:id="rId29"/>
    </p:embeddedFont>
    <p:embeddedFont>
      <p:font typeface="Poppins SemiBold" panose="00000700000000000000" charset="0"/>
      <p:bold r:id="rId30"/>
    </p:embeddedFont>
    <p:embeddedFont>
      <p:font typeface="Roboto Light" panose="02000000000000000000" charset="0"/>
      <p:regular r:id="rId31"/>
      <p:italic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11" userDrawn="1">
          <p15:clr>
            <a:srgbClr val="A4A3A4"/>
          </p15:clr>
        </p15:guide>
        <p15:guide id="3" pos="7176" userDrawn="1">
          <p15:clr>
            <a:srgbClr val="A4A3A4"/>
          </p15:clr>
        </p15:guide>
        <p15:guide id="4" orient="horz" pos="479" userDrawn="1">
          <p15:clr>
            <a:srgbClr val="A4A3A4"/>
          </p15:clr>
        </p15:guide>
        <p15:guide id="5" pos="4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6FF9"/>
    <a:srgbClr val="579DFD"/>
    <a:srgbClr val="5770F9"/>
    <a:srgbClr val="576EF9"/>
    <a:srgbClr val="579BFD"/>
    <a:srgbClr val="73A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2811"/>
        <p:guide pos="7176"/>
        <p:guide orient="horz" pos="479"/>
        <p:guide pos="4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228.xml"/><Relationship Id="rId36" Type="http://schemas.openxmlformats.org/officeDocument/2006/relationships/font" Target="fonts/font8.fntdata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579DFD">
                    <a:alpha val="100000"/>
                  </a:srgbClr>
                </a:gs>
                <a:gs pos="100000">
                  <a:srgbClr val="576CF9">
                    <a:alpha val="100000"/>
                  </a:srgb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3ABFD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6397413"/>
        <c:axId val="737772872"/>
      </c:barChart>
      <c:catAx>
        <c:axId val="98639741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737772872"/>
        <c:crosses val="autoZero"/>
        <c:auto val="1"/>
        <c:lblAlgn val="ctr"/>
        <c:lblOffset val="100"/>
        <c:noMultiLvlLbl val="0"/>
      </c:catAx>
      <c:valAx>
        <c:axId val="737772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98639741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5402fbc-63b3-48fc-b65d-877ca0e3e313}"/>
      </c:ext>
    </c:extLst>
  </c:chart>
  <c:spPr>
    <a:noFill/>
    <a:ln>
      <a:noFill/>
    </a:ln>
    <a:effectLst/>
  </c:spPr>
  <c:txPr>
    <a:bodyPr/>
    <a:lstStyle/>
    <a:p>
      <a:pPr>
        <a:defRPr lang="zh-CN">
          <a:latin typeface="Poppins SemiBold" panose="00000700000000000000" charset="0"/>
          <a:ea typeface="Poppins SemiBold" panose="00000700000000000000" charset="0"/>
          <a:cs typeface="Poppins SemiBold" panose="00000700000000000000" charset="0"/>
          <a:sym typeface="Poppins SemiBold" panose="00000700000000000000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811266122664"/>
          <c:y val="0.0719298245614035"/>
          <c:w val="0.634377467754672"/>
          <c:h val="0.84561403508771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gradFill>
                <a:gsLst>
                  <a:gs pos="0">
                    <a:srgbClr val="579BFD"/>
                  </a:gs>
                  <a:gs pos="85000">
                    <a:srgbClr val="5770F9"/>
                  </a:gs>
                </a:gsLst>
                <a:lin ang="2700000" scaled="0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73ABFD">
                  <a:alpha val="10000"/>
                </a:srgb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c2bb4c2-6180-420b-9436-7d010ba6d55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gradFill>
                <a:gsLst>
                  <a:gs pos="0">
                    <a:srgbClr val="579DFD"/>
                  </a:gs>
                  <a:gs pos="85000">
                    <a:srgbClr val="576FF9"/>
                  </a:gs>
                </a:gsLst>
                <a:lin ang="2700000" scaled="0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73ABFD">
                  <a:alpha val="10000"/>
                </a:srgb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bf713c0-c7dd-48a6-8c86-ccacd77f0639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579DFD">
                    <a:alpha val="100000"/>
                  </a:srgbClr>
                </a:gs>
                <a:gs pos="100000">
                  <a:srgbClr val="576CF9">
                    <a:alpha val="100000"/>
                  </a:srgb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3ABFD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6397413"/>
        <c:axId val="737772872"/>
      </c:barChart>
      <c:catAx>
        <c:axId val="98639741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737772872"/>
        <c:crosses val="autoZero"/>
        <c:auto val="1"/>
        <c:lblAlgn val="ctr"/>
        <c:lblOffset val="100"/>
        <c:noMultiLvlLbl val="0"/>
      </c:catAx>
      <c:valAx>
        <c:axId val="737772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98639741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5402fbc-63b3-48fc-b65d-877ca0e3e313}"/>
      </c:ext>
    </c:extLst>
  </c:chart>
  <c:spPr>
    <a:noFill/>
    <a:ln>
      <a:noFill/>
    </a:ln>
    <a:effectLst/>
  </c:spPr>
  <c:txPr>
    <a:bodyPr/>
    <a:lstStyle/>
    <a:p>
      <a:pPr>
        <a:defRPr lang="zh-CN">
          <a:latin typeface="Poppins SemiBold" panose="00000700000000000000" charset="0"/>
          <a:ea typeface="Poppins SemiBold" panose="00000700000000000000" charset="0"/>
          <a:cs typeface="Poppins SemiBold" panose="00000700000000000000" charset="0"/>
          <a:sym typeface="Poppins SemiBold" panose="00000700000000000000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Poppins Medium" panose="00000600000000000000" charset="0"/>
              </a:rPr>
            </a:fld>
            <a:endParaRPr lang="zh-CN" altLang="en-US">
              <a:latin typeface="Poppins Medium" panose="000006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Poppins Medium" panose="00000600000000000000" charset="0"/>
              </a:rPr>
            </a:fld>
            <a:endParaRPr lang="zh-CN" altLang="en-US">
              <a:latin typeface="Poppins Medium" panose="000006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147.xml"/><Relationship Id="rId31" Type="http://schemas.openxmlformats.org/officeDocument/2006/relationships/tags" Target="../tags/tag146.xml"/><Relationship Id="rId30" Type="http://schemas.openxmlformats.org/officeDocument/2006/relationships/tags" Target="../tags/tag145.xml"/><Relationship Id="rId3" Type="http://schemas.openxmlformats.org/officeDocument/2006/relationships/tags" Target="../tags/tag118.xml"/><Relationship Id="rId29" Type="http://schemas.openxmlformats.org/officeDocument/2006/relationships/tags" Target="../tags/tag144.xml"/><Relationship Id="rId28" Type="http://schemas.openxmlformats.org/officeDocument/2006/relationships/tags" Target="../tags/tag143.xml"/><Relationship Id="rId27" Type="http://schemas.openxmlformats.org/officeDocument/2006/relationships/tags" Target="../tags/tag142.xml"/><Relationship Id="rId26" Type="http://schemas.openxmlformats.org/officeDocument/2006/relationships/tags" Target="../tags/tag141.xml"/><Relationship Id="rId25" Type="http://schemas.openxmlformats.org/officeDocument/2006/relationships/tags" Target="../tags/tag140.xml"/><Relationship Id="rId24" Type="http://schemas.openxmlformats.org/officeDocument/2006/relationships/tags" Target="../tags/tag139.xml"/><Relationship Id="rId23" Type="http://schemas.openxmlformats.org/officeDocument/2006/relationships/tags" Target="../tags/tag138.xml"/><Relationship Id="rId22" Type="http://schemas.openxmlformats.org/officeDocument/2006/relationships/tags" Target="../tags/tag137.xml"/><Relationship Id="rId21" Type="http://schemas.openxmlformats.org/officeDocument/2006/relationships/tags" Target="../tags/tag136.xml"/><Relationship Id="rId20" Type="http://schemas.openxmlformats.org/officeDocument/2006/relationships/tags" Target="../tags/tag135.xml"/><Relationship Id="rId2" Type="http://schemas.openxmlformats.org/officeDocument/2006/relationships/tags" Target="../tags/tag117.xml"/><Relationship Id="rId19" Type="http://schemas.openxmlformats.org/officeDocument/2006/relationships/tags" Target="../tags/tag134.xml"/><Relationship Id="rId18" Type="http://schemas.openxmlformats.org/officeDocument/2006/relationships/tags" Target="../tags/tag133.xml"/><Relationship Id="rId17" Type="http://schemas.openxmlformats.org/officeDocument/2006/relationships/tags" Target="../tags/tag132.xml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svg"/><Relationship Id="rId8" Type="http://schemas.openxmlformats.org/officeDocument/2006/relationships/image" Target="../media/image6.png"/><Relationship Id="rId7" Type="http://schemas.openxmlformats.org/officeDocument/2006/relationships/tags" Target="../tags/tag151.xml"/><Relationship Id="rId6" Type="http://schemas.openxmlformats.org/officeDocument/2006/relationships/image" Target="../media/image13.svg"/><Relationship Id="rId5" Type="http://schemas.openxmlformats.org/officeDocument/2006/relationships/image" Target="../media/image4.png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tags" Target="../tags/tag159.xml"/><Relationship Id="rId7" Type="http://schemas.openxmlformats.org/officeDocument/2006/relationships/image" Target="../media/image10.jpeg"/><Relationship Id="rId6" Type="http://schemas.openxmlformats.org/officeDocument/2006/relationships/tags" Target="../tags/tag158.xml"/><Relationship Id="rId5" Type="http://schemas.openxmlformats.org/officeDocument/2006/relationships/image" Target="../media/image9.jpe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195.xml"/><Relationship Id="rId33" Type="http://schemas.openxmlformats.org/officeDocument/2006/relationships/tags" Target="../tags/tag194.xml"/><Relationship Id="rId32" Type="http://schemas.openxmlformats.org/officeDocument/2006/relationships/tags" Target="../tags/tag193.xml"/><Relationship Id="rId31" Type="http://schemas.openxmlformats.org/officeDocument/2006/relationships/tags" Target="../tags/tag192.xml"/><Relationship Id="rId30" Type="http://schemas.openxmlformats.org/officeDocument/2006/relationships/tags" Target="../tags/tag191.xml"/><Relationship Id="rId3" Type="http://schemas.openxmlformats.org/officeDocument/2006/relationships/tags" Target="../tags/tag164.xml"/><Relationship Id="rId29" Type="http://schemas.openxmlformats.org/officeDocument/2006/relationships/tags" Target="../tags/tag190.xml"/><Relationship Id="rId28" Type="http://schemas.openxmlformats.org/officeDocument/2006/relationships/tags" Target="../tags/tag189.xml"/><Relationship Id="rId27" Type="http://schemas.openxmlformats.org/officeDocument/2006/relationships/tags" Target="../tags/tag188.xml"/><Relationship Id="rId26" Type="http://schemas.openxmlformats.org/officeDocument/2006/relationships/tags" Target="../tags/tag187.xml"/><Relationship Id="rId25" Type="http://schemas.openxmlformats.org/officeDocument/2006/relationships/tags" Target="../tags/tag186.xml"/><Relationship Id="rId24" Type="http://schemas.openxmlformats.org/officeDocument/2006/relationships/tags" Target="../tags/tag185.xml"/><Relationship Id="rId23" Type="http://schemas.openxmlformats.org/officeDocument/2006/relationships/tags" Target="../tags/tag184.xml"/><Relationship Id="rId22" Type="http://schemas.openxmlformats.org/officeDocument/2006/relationships/tags" Target="../tags/tag183.xml"/><Relationship Id="rId21" Type="http://schemas.openxmlformats.org/officeDocument/2006/relationships/tags" Target="../tags/tag182.xml"/><Relationship Id="rId20" Type="http://schemas.openxmlformats.org/officeDocument/2006/relationships/tags" Target="../tags/tag181.xml"/><Relationship Id="rId2" Type="http://schemas.openxmlformats.org/officeDocument/2006/relationships/tags" Target="../tags/tag163.xml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221.xml"/><Relationship Id="rId26" Type="http://schemas.openxmlformats.org/officeDocument/2006/relationships/tags" Target="../tags/tag220.xml"/><Relationship Id="rId25" Type="http://schemas.openxmlformats.org/officeDocument/2006/relationships/tags" Target="../tags/tag219.xml"/><Relationship Id="rId24" Type="http://schemas.openxmlformats.org/officeDocument/2006/relationships/tags" Target="../tags/tag218.xml"/><Relationship Id="rId23" Type="http://schemas.openxmlformats.org/officeDocument/2006/relationships/tags" Target="../tags/tag217.xml"/><Relationship Id="rId22" Type="http://schemas.openxmlformats.org/officeDocument/2006/relationships/tags" Target="../tags/tag216.xml"/><Relationship Id="rId21" Type="http://schemas.openxmlformats.org/officeDocument/2006/relationships/tags" Target="../tags/tag215.xml"/><Relationship Id="rId20" Type="http://schemas.openxmlformats.org/officeDocument/2006/relationships/tags" Target="../tags/tag214.xml"/><Relationship Id="rId2" Type="http://schemas.openxmlformats.org/officeDocument/2006/relationships/tags" Target="../tags/tag196.xml"/><Relationship Id="rId19" Type="http://schemas.openxmlformats.org/officeDocument/2006/relationships/tags" Target="../tags/tag21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6.png"/><Relationship Id="rId7" Type="http://schemas.openxmlformats.org/officeDocument/2006/relationships/tags" Target="../tags/tag4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35.xml"/><Relationship Id="rId26" Type="http://schemas.openxmlformats.org/officeDocument/2006/relationships/tags" Target="../tags/tag34.xml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0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59.xml"/><Relationship Id="rId24" Type="http://schemas.openxmlformats.org/officeDocument/2006/relationships/tags" Target="../tags/tag58.xml"/><Relationship Id="rId23" Type="http://schemas.openxmlformats.org/officeDocument/2006/relationships/tags" Target="../tags/tag57.xml"/><Relationship Id="rId22" Type="http://schemas.openxmlformats.org/officeDocument/2006/relationships/tags" Target="../tags/tag56.xml"/><Relationship Id="rId21" Type="http://schemas.openxmlformats.org/officeDocument/2006/relationships/tags" Target="../tags/tag55.xml"/><Relationship Id="rId20" Type="http://schemas.openxmlformats.org/officeDocument/2006/relationships/tags" Target="../tags/tag54.xml"/><Relationship Id="rId2" Type="http://schemas.openxmlformats.org/officeDocument/2006/relationships/tags" Target="../tags/tag36.xml"/><Relationship Id="rId19" Type="http://schemas.openxmlformats.org/officeDocument/2006/relationships/tags" Target="../tags/tag53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jpeg"/><Relationship Id="rId8" Type="http://schemas.openxmlformats.org/officeDocument/2006/relationships/tags" Target="../tags/tag65.xml"/><Relationship Id="rId7" Type="http://schemas.openxmlformats.org/officeDocument/2006/relationships/image" Target="../media/image10.jpeg"/><Relationship Id="rId6" Type="http://schemas.openxmlformats.org/officeDocument/2006/relationships/tags" Target="../tags/tag64.xml"/><Relationship Id="rId5" Type="http://schemas.openxmlformats.org/officeDocument/2006/relationships/image" Target="../media/image9.jpe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113.xml"/><Relationship Id="rId33" Type="http://schemas.openxmlformats.org/officeDocument/2006/relationships/tags" Target="../tags/tag112.xml"/><Relationship Id="rId32" Type="http://schemas.openxmlformats.org/officeDocument/2006/relationships/tags" Target="../tags/tag111.xml"/><Relationship Id="rId31" Type="http://schemas.openxmlformats.org/officeDocument/2006/relationships/tags" Target="../tags/tag110.xml"/><Relationship Id="rId30" Type="http://schemas.openxmlformats.org/officeDocument/2006/relationships/tags" Target="../tags/tag109.xml"/><Relationship Id="rId3" Type="http://schemas.openxmlformats.org/officeDocument/2006/relationships/tags" Target="../tags/tag82.xml"/><Relationship Id="rId29" Type="http://schemas.openxmlformats.org/officeDocument/2006/relationships/tags" Target="../tags/tag108.xml"/><Relationship Id="rId28" Type="http://schemas.openxmlformats.org/officeDocument/2006/relationships/tags" Target="../tags/tag107.xml"/><Relationship Id="rId27" Type="http://schemas.openxmlformats.org/officeDocument/2006/relationships/tags" Target="../tags/tag106.xml"/><Relationship Id="rId26" Type="http://schemas.openxmlformats.org/officeDocument/2006/relationships/tags" Target="../tags/tag105.xml"/><Relationship Id="rId25" Type="http://schemas.openxmlformats.org/officeDocument/2006/relationships/tags" Target="../tags/tag104.xml"/><Relationship Id="rId24" Type="http://schemas.openxmlformats.org/officeDocument/2006/relationships/tags" Target="../tags/tag103.xml"/><Relationship Id="rId23" Type="http://schemas.openxmlformats.org/officeDocument/2006/relationships/tags" Target="../tags/tag102.xml"/><Relationship Id="rId22" Type="http://schemas.openxmlformats.org/officeDocument/2006/relationships/tags" Target="../tags/tag101.xml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tags" Target="../tags/tag81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0.jpeg"/><Relationship Id="rId3" Type="http://schemas.openxmlformats.org/officeDocument/2006/relationships/image" Target="../media/image12.jpeg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Amazon Global Superstor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3120" y="0"/>
            <a:ext cx="8827135" cy="6858000"/>
          </a:xfrm>
          <a:prstGeom prst="rect">
            <a:avLst/>
          </a:prstGeom>
        </p:spPr>
      </p:pic>
      <p:sp>
        <p:nvSpPr>
          <p:cNvPr id="7" name="任意多边形 6"/>
          <p:cNvSpPr/>
          <p:nvPr/>
        </p:nvSpPr>
        <p:spPr>
          <a:xfrm>
            <a:off x="0" y="0"/>
            <a:ext cx="5909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9306" h="10800">
                <a:moveTo>
                  <a:pt x="0" y="8951"/>
                </a:moveTo>
                <a:lnTo>
                  <a:pt x="2517" y="0"/>
                </a:lnTo>
                <a:lnTo>
                  <a:pt x="9306" y="0"/>
                </a:lnTo>
                <a:lnTo>
                  <a:pt x="6269" y="10800"/>
                </a:lnTo>
                <a:lnTo>
                  <a:pt x="0" y="10800"/>
                </a:lnTo>
                <a:lnTo>
                  <a:pt x="0" y="8951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1152315" cy="3944801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711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53075" y="2974975"/>
            <a:ext cx="6586220" cy="1294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lnSpc>
                <a:spcPct val="85000"/>
              </a:lnSpc>
              <a:buClrTx/>
              <a:buSzTx/>
              <a:buFontTx/>
            </a:pPr>
            <a:r>
              <a:rPr lang="en-US" altLang="en-US" sz="48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Global</a:t>
            </a:r>
            <a:r>
              <a:rPr lang="en-US" altLang="en-US" sz="4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 </a:t>
            </a:r>
            <a:endParaRPr lang="en-US" altLang="en-US" sz="44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  <a:p>
            <a:pPr lvl="0" algn="r">
              <a:lnSpc>
                <a:spcPct val="85000"/>
              </a:lnSpc>
              <a:buClrTx/>
              <a:buSzTx/>
              <a:buFontTx/>
            </a:pPr>
            <a:r>
              <a:rPr lang="en-US" altLang="en-US" sz="4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Business Analytics</a:t>
            </a:r>
            <a:endParaRPr lang="en-US" altLang="en-US" sz="44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374650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631045" y="5390515"/>
            <a:ext cx="1876425" cy="359410"/>
          </a:xfrm>
          <a:prstGeom prst="roundRect">
            <a:avLst>
              <a:gd name="adj" fmla="val 50000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9697720" y="5391785"/>
            <a:ext cx="18097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/>
            <a:r>
              <a:rPr lang="en-US" altLang="en-US" sz="1600" dirty="0">
                <a:solidFill>
                  <a:schemeClr val="bg1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lt"/>
              </a:rPr>
              <a:t>Amazon</a:t>
            </a:r>
            <a:endParaRPr lang="en-US" altLang="en-US" sz="1600" dirty="0">
              <a:solidFill>
                <a:schemeClr val="bg1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48905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65161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81417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197673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213929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148905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165161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181417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197673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213929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148905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165161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181417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97673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213929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0960100" y="1483995"/>
            <a:ext cx="547370" cy="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523240" y="368300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Dashboard Visuals (KPIs)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334010" y="1628140"/>
          <a:ext cx="4951095" cy="4448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5791200" y="170624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3"/>
            </p:custDataLst>
          </p:nvPr>
        </p:nvGrpSpPr>
        <p:grpSpPr>
          <a:xfrm rot="0">
            <a:off x="5988050" y="191452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4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5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6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7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5791200" y="294957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9"/>
            </p:custDataLst>
          </p:nvPr>
        </p:nvGrpSpPr>
        <p:grpSpPr>
          <a:xfrm rot="0">
            <a:off x="6012815" y="3138805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0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" name="任意多边形: 形状 32"/>
            <p:cNvSpPr/>
            <p:nvPr>
              <p:custDataLst>
                <p:tags r:id="rId11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2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3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4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5"/>
            </p:custDataLst>
          </p:nvPr>
        </p:nvSpPr>
        <p:spPr>
          <a:xfrm>
            <a:off x="5791200" y="414655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6"/>
            </p:custDataLst>
          </p:nvPr>
        </p:nvGrpSpPr>
        <p:grpSpPr>
          <a:xfrm rot="0">
            <a:off x="5998845" y="4344670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7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8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9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0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1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2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23"/>
            </p:custDataLst>
          </p:nvPr>
        </p:nvSpPr>
        <p:spPr>
          <a:xfrm>
            <a:off x="6675120" y="1786255"/>
            <a:ext cx="4244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Sales Projection → 4M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4"/>
            </p:custDataLst>
          </p:nvPr>
        </p:nvSpPr>
        <p:spPr>
          <a:xfrm>
            <a:off x="6675120" y="3046095"/>
            <a:ext cx="2283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Units Sold → 3,418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5"/>
            </p:custDataLst>
          </p:nvPr>
        </p:nvSpPr>
        <p:spPr>
          <a:xfrm>
            <a:off x="6675120" y="4235450"/>
            <a:ext cx="2283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KPI Value → 61K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2" name="椭圆 12"/>
          <p:cNvSpPr/>
          <p:nvPr>
            <p:custDataLst>
              <p:tags r:id="rId26"/>
            </p:custDataLst>
          </p:nvPr>
        </p:nvSpPr>
        <p:spPr>
          <a:xfrm>
            <a:off x="5791200" y="53441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14" name="图片 16" descr="32313538333630393b32313538333732323bbfceccc3b2e2d1e9"/>
          <p:cNvGrpSpPr/>
          <p:nvPr>
            <p:custDataLst>
              <p:tags r:id="rId27"/>
            </p:custDataLst>
          </p:nvPr>
        </p:nvGrpSpPr>
        <p:grpSpPr>
          <a:xfrm rot="0">
            <a:off x="5988050" y="5552440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15" name="任意多边形: 形状 93"/>
            <p:cNvSpPr/>
            <p:nvPr>
              <p:custDataLst>
                <p:tags r:id="rId28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6" name="任意多边形: 形状 94"/>
            <p:cNvSpPr/>
            <p:nvPr>
              <p:custDataLst>
                <p:tags r:id="rId29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7" name="任意多边形: 形状 95"/>
            <p:cNvSpPr/>
            <p:nvPr>
              <p:custDataLst>
                <p:tags r:id="rId30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8" name="任意多边形: 形状 96"/>
            <p:cNvSpPr/>
            <p:nvPr>
              <p:custDataLst>
                <p:tags r:id="rId31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9" name="文本框 6"/>
          <p:cNvSpPr txBox="1"/>
          <p:nvPr>
            <p:custDataLst>
              <p:tags r:id="rId32"/>
            </p:custDataLst>
          </p:nvPr>
        </p:nvSpPr>
        <p:spPr>
          <a:xfrm>
            <a:off x="6675120" y="5488305"/>
            <a:ext cx="29483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Return Orders → 371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932180" y="78803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Sales Insights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432675" y="0"/>
            <a:ext cx="476885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7510" h="10800">
                <a:moveTo>
                  <a:pt x="0" y="10800"/>
                </a:moveTo>
                <a:lnTo>
                  <a:pt x="3037" y="0"/>
                </a:lnTo>
                <a:lnTo>
                  <a:pt x="7510" y="0"/>
                </a:lnTo>
                <a:lnTo>
                  <a:pt x="7510" y="8236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4493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13230" y="2738755"/>
            <a:ext cx="5636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Sales by Market → Europe (31.9%), USCA (27.45%)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747395" y="381317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747395" y="494919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16" name="图片 15" descr="333438303937363b333438313035373bb9abcbbed3c5cac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895" y="3986530"/>
            <a:ext cx="289560" cy="289560"/>
          </a:xfrm>
          <a:prstGeom prst="rect">
            <a:avLst/>
          </a:prstGeom>
        </p:spPr>
      </p:pic>
      <p:pic>
        <p:nvPicPr>
          <p:cNvPr id="18" name="图片 17" descr="333438303937363b333438313037383bcafdbeddb7d6cef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32180" y="5140960"/>
            <a:ext cx="289560" cy="289560"/>
          </a:xfrm>
          <a:prstGeom prst="rect">
            <a:avLst/>
          </a:prstGeom>
        </p:spPr>
      </p:pic>
      <p:sp>
        <p:nvSpPr>
          <p:cNvPr id="2" name="椭圆 13"/>
          <p:cNvSpPr/>
          <p:nvPr>
            <p:custDataLst>
              <p:tags r:id="rId10"/>
            </p:custDataLst>
          </p:nvPr>
        </p:nvSpPr>
        <p:spPr>
          <a:xfrm>
            <a:off x="747395" y="26771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3" name="图片 17" descr="333438303937363b333438313037383bcafdbeddb7d6cef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32180" y="2868930"/>
            <a:ext cx="289560" cy="289560"/>
          </a:xfrm>
          <a:prstGeom prst="rect">
            <a:avLst/>
          </a:prstGeom>
        </p:spPr>
      </p:pic>
      <p:sp>
        <p:nvSpPr>
          <p:cNvPr id="4" name="文本框 18"/>
          <p:cNvSpPr txBox="1"/>
          <p:nvPr/>
        </p:nvSpPr>
        <p:spPr>
          <a:xfrm>
            <a:off x="1713230" y="3813175"/>
            <a:ext cx="5636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Sales by Segment → Consumer ~50% share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5" name="文本框 18"/>
          <p:cNvSpPr txBox="1"/>
          <p:nvPr/>
        </p:nvSpPr>
        <p:spPr>
          <a:xfrm>
            <a:off x="1713230" y="4887595"/>
            <a:ext cx="5636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Sales by Region → Europe &amp; USCA lead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728980" y="2228850"/>
            <a:ext cx="2988945" cy="3191510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4570730" y="2228850"/>
            <a:ext cx="2988945" cy="3191510"/>
          </a:xfrm>
          <a:prstGeom prst="roundRect">
            <a:avLst>
              <a:gd name="adj" fmla="val 966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3"/>
            </p:custDataLst>
          </p:nvPr>
        </p:nvSpPr>
        <p:spPr>
          <a:xfrm>
            <a:off x="8412480" y="2228850"/>
            <a:ext cx="2988945" cy="3191510"/>
          </a:xfrm>
          <a:prstGeom prst="roundRect">
            <a:avLst>
              <a:gd name="adj" fmla="val 8073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3240" y="64516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Profit Insights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5" name="图片 4" descr="7901843_金融区的写字楼，阳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6663" r="16663"/>
          <a:stretch>
            <a:fillRect/>
          </a:stretch>
        </p:blipFill>
        <p:spPr>
          <a:xfrm>
            <a:off x="9187317" y="1753235"/>
            <a:ext cx="1439545" cy="1440000"/>
          </a:xfrm>
          <a:prstGeom prst="ellipse">
            <a:avLst/>
          </a:prstGeom>
        </p:spPr>
      </p:pic>
      <p:pic>
        <p:nvPicPr>
          <p:cNvPr id="4" name="图片 3" descr="7897983_办公大楼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521" r="16521"/>
          <a:stretch>
            <a:fillRect/>
          </a:stretch>
        </p:blipFill>
        <p:spPr>
          <a:xfrm>
            <a:off x="1502728" y="1753235"/>
            <a:ext cx="1440000" cy="1440000"/>
          </a:xfrm>
          <a:prstGeom prst="ellipse">
            <a:avLst/>
          </a:prstGeom>
        </p:spPr>
      </p:pic>
      <p:pic>
        <p:nvPicPr>
          <p:cNvPr id="6" name="图片 5" descr="7831815_摘要商业室内背景，蓝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6652" r="16652"/>
          <a:stretch>
            <a:fillRect/>
          </a:stretch>
        </p:blipFill>
        <p:spPr>
          <a:xfrm>
            <a:off x="5345567" y="1753235"/>
            <a:ext cx="1439545" cy="1440000"/>
          </a:xfrm>
          <a:prstGeom prst="ellipse">
            <a:avLst/>
          </a:prstGeom>
        </p:spPr>
      </p:pic>
      <p:sp>
        <p:nvSpPr>
          <p:cNvPr id="100" name="文本框 99"/>
          <p:cNvSpPr txBox="1"/>
          <p:nvPr>
            <p:custDataLst>
              <p:tags r:id="rId10"/>
            </p:custDataLst>
          </p:nvPr>
        </p:nvSpPr>
        <p:spPr>
          <a:xfrm>
            <a:off x="1142365" y="3727450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Canon Printers → +16K profit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4923790" y="3727450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Cubify Cube → -3.8K loss</a:t>
            </a:r>
            <a:endParaRPr lang="en-US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8766810" y="3727450"/>
            <a:ext cx="22834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Top Customers → Rick Wilson (3.5K), Math Reese (2.3K)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  <a:p>
            <a:pPr marL="0" lvl="0" algn="ctr">
              <a:buClrTx/>
              <a:buSzTx/>
              <a:buFontTx/>
            </a:pP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770255" y="447675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Filters &amp; Interactivity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6" name="图片 5" descr="7897983_办公大楼"/>
          <p:cNvPicPr>
            <a:picLocks noChangeAspect="1"/>
          </p:cNvPicPr>
          <p:nvPr/>
        </p:nvPicPr>
        <p:blipFill>
          <a:blip r:embed="rId1"/>
          <a:srcRect t="11257" b="61490"/>
          <a:stretch>
            <a:fillRect/>
          </a:stretch>
        </p:blipFill>
        <p:spPr>
          <a:xfrm>
            <a:off x="0" y="1647825"/>
            <a:ext cx="12226290" cy="22307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648460"/>
            <a:ext cx="12226290" cy="2228215"/>
          </a:xfrm>
          <a:prstGeom prst="rect">
            <a:avLst/>
          </a:prstGeom>
          <a:gradFill>
            <a:gsLst>
              <a:gs pos="0">
                <a:srgbClr val="579DFD">
                  <a:alpha val="70000"/>
                </a:srgbClr>
              </a:gs>
              <a:gs pos="100000">
                <a:srgbClr val="576CF9">
                  <a:alpha val="4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77025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358013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639000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7" name="圆角矩形 6"/>
          <p:cNvSpPr/>
          <p:nvPr>
            <p:custDataLst>
              <p:tags r:id="rId5"/>
            </p:custDataLst>
          </p:nvPr>
        </p:nvSpPr>
        <p:spPr>
          <a:xfrm>
            <a:off x="919988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158877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7"/>
            </p:custDataLst>
          </p:nvPr>
        </p:nvGrpSpPr>
        <p:grpSpPr>
          <a:xfrm rot="0">
            <a:off x="1785620" y="370649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8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9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10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11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12"/>
            </p:custDataLst>
          </p:nvPr>
        </p:nvSpPr>
        <p:spPr>
          <a:xfrm>
            <a:off x="436880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13"/>
            </p:custDataLst>
          </p:nvPr>
        </p:nvGrpSpPr>
        <p:grpSpPr>
          <a:xfrm rot="0">
            <a:off x="4590415" y="3687445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9"/>
            </p:custDataLst>
          </p:nvPr>
        </p:nvSpPr>
        <p:spPr>
          <a:xfrm>
            <a:off x="717613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20"/>
            </p:custDataLst>
          </p:nvPr>
        </p:nvGrpSpPr>
        <p:grpSpPr>
          <a:xfrm rot="0">
            <a:off x="7383780" y="3696335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2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2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2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27"/>
            </p:custDataLst>
          </p:nvPr>
        </p:nvSpPr>
        <p:spPr>
          <a:xfrm>
            <a:off x="1002474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28"/>
            </p:custDataLst>
          </p:nvPr>
        </p:nvGrpSpPr>
        <p:grpSpPr>
          <a:xfrm rot="0">
            <a:off x="10233660" y="3713480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2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3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0" name="文本框 99"/>
          <p:cNvSpPr txBox="1"/>
          <p:nvPr>
            <p:custDataLst>
              <p:tags r:id="rId31"/>
            </p:custDataLst>
          </p:nvPr>
        </p:nvSpPr>
        <p:spPr>
          <a:xfrm>
            <a:off x="1082040" y="4358005"/>
            <a:ext cx="16840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Year Filter (2012–2015)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32"/>
            </p:custDataLst>
          </p:nvPr>
        </p:nvSpPr>
        <p:spPr>
          <a:xfrm>
            <a:off x="3794760" y="4496435"/>
            <a:ext cx="1958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Region Filter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3"/>
            </p:custDataLst>
          </p:nvPr>
        </p:nvSpPr>
        <p:spPr>
          <a:xfrm>
            <a:off x="6390005" y="4454525"/>
            <a:ext cx="2322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Segment Filter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4"/>
            </p:custDataLst>
          </p:nvPr>
        </p:nvSpPr>
        <p:spPr>
          <a:xfrm>
            <a:off x="9199880" y="4454525"/>
            <a:ext cx="2312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Drill-down + Tooltips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728980" y="438150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Tools &amp; Technologies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728980" y="1971675"/>
            <a:ext cx="5657850" cy="3924300"/>
          </a:xfrm>
          <a:prstGeom prst="parallelogram">
            <a:avLst/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5079365" y="3228340"/>
            <a:ext cx="2033270" cy="1410335"/>
          </a:xfrm>
          <a:prstGeom prst="parallelogram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41265" y="3549015"/>
            <a:ext cx="201041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4400" i="1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</a:rPr>
              <a:t>Data</a:t>
            </a:r>
            <a:endParaRPr lang="en-US" altLang="zh-CN" sz="4400" i="1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642870" y="1819275"/>
            <a:ext cx="2619375" cy="419100"/>
          </a:xfrm>
          <a:prstGeom prst="roundRect">
            <a:avLst>
              <a:gd name="adj" fmla="val 50000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38145" y="1809750"/>
            <a:ext cx="20288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en-US" sz="2000">
                <a:solidFill>
                  <a:schemeClr val="bg1"/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  <a:sym typeface="+mn-ea"/>
              </a:rPr>
              <a:t>Data Analysis</a:t>
            </a:r>
            <a:endParaRPr lang="en-US" sz="2000">
              <a:solidFill>
                <a:schemeClr val="bg1"/>
              </a:soli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48410" y="4326255"/>
            <a:ext cx="3830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Power BI → Dashboard design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42390" y="3760470"/>
            <a:ext cx="3919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Excel/CSV → Raw data source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78280" y="3228340"/>
            <a:ext cx="3463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DAX → KPI calculations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10952480" y="1854200"/>
            <a:ext cx="1250950" cy="500380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970" h="7880">
                <a:moveTo>
                  <a:pt x="0" y="7880"/>
                </a:moveTo>
                <a:lnTo>
                  <a:pt x="1970" y="0"/>
                </a:lnTo>
                <a:lnTo>
                  <a:pt x="1970" y="7880"/>
                </a:lnTo>
                <a:lnTo>
                  <a:pt x="0" y="788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9525" y="1466850"/>
            <a:ext cx="951230" cy="380492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98" h="5992">
                <a:moveTo>
                  <a:pt x="0" y="0"/>
                </a:moveTo>
                <a:lnTo>
                  <a:pt x="1498" y="0"/>
                </a:lnTo>
                <a:lnTo>
                  <a:pt x="0" y="5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" name="文本框 26"/>
          <p:cNvSpPr txBox="1"/>
          <p:nvPr/>
        </p:nvSpPr>
        <p:spPr>
          <a:xfrm>
            <a:off x="1134745" y="4892040"/>
            <a:ext cx="3830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Power Query → Data cleaning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3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962660" y="612140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Business Takeaways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8041825_玻璃幕墙的现代办公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8645" y="4178300"/>
            <a:ext cx="2502535" cy="1668780"/>
          </a:xfrm>
          <a:prstGeom prst="parallelogram">
            <a:avLst>
              <a:gd name="adj" fmla="val 28742"/>
            </a:avLst>
          </a:prstGeom>
        </p:spPr>
      </p:pic>
      <p:pic>
        <p:nvPicPr>
          <p:cNvPr id="2" name="图片 1" descr="7897983_办公大楼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10" y="4178300"/>
            <a:ext cx="2491740" cy="1668780"/>
          </a:xfrm>
          <a:prstGeom prst="parallelogram">
            <a:avLst>
              <a:gd name="adj" fmla="val 29362"/>
            </a:avLst>
          </a:prstGeom>
        </p:spPr>
      </p:pic>
      <p:sp>
        <p:nvSpPr>
          <p:cNvPr id="5" name="平行四边形 4"/>
          <p:cNvSpPr/>
          <p:nvPr/>
        </p:nvSpPr>
        <p:spPr>
          <a:xfrm>
            <a:off x="767715" y="4178300"/>
            <a:ext cx="2373630" cy="1668780"/>
          </a:xfrm>
          <a:prstGeom prst="parallelogram">
            <a:avLst>
              <a:gd name="adj" fmla="val 2894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921250" y="4178300"/>
            <a:ext cx="2373630" cy="1668780"/>
          </a:xfrm>
          <a:prstGeom prst="parallelogram">
            <a:avLst>
              <a:gd name="adj" fmla="val 28571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085580" y="4178300"/>
            <a:ext cx="2373630" cy="1668780"/>
          </a:xfrm>
          <a:prstGeom prst="parallelogram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12" name="图片 11" descr="333438303937363b333438313035353bb2fac6b7c4a3d0cd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935" y="4365625"/>
            <a:ext cx="335915" cy="335915"/>
          </a:xfrm>
          <a:prstGeom prst="rect">
            <a:avLst/>
          </a:prstGeom>
        </p:spPr>
      </p:pic>
      <p:pic>
        <p:nvPicPr>
          <p:cNvPr id="13" name="图片 12" descr="333438303937363b333438313037333bcad0b3a1bebad5f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068560" y="4365625"/>
            <a:ext cx="335915" cy="335915"/>
          </a:xfrm>
          <a:prstGeom prst="rect">
            <a:avLst/>
          </a:prstGeom>
        </p:spPr>
      </p:pic>
      <p:pic>
        <p:nvPicPr>
          <p:cNvPr id="18" name="图片 17" descr="333438303937363b333438313037383bcafdbeddb7d6cef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896610" y="4358005"/>
            <a:ext cx="335915" cy="3359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46810" y="4772025"/>
            <a:ext cx="1448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Business</a:t>
            </a:r>
            <a:endParaRPr lang="en-US" altLang="zh-CN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74310" y="4772025"/>
            <a:ext cx="1448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Finance</a:t>
            </a:r>
            <a:endParaRPr lang="en-US" altLang="zh-CN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01810" y="4772025"/>
            <a:ext cx="17202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Performance</a:t>
            </a:r>
            <a:endParaRPr lang="en-US" altLang="zh-CN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1405" y="2320925"/>
            <a:ext cx="34575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 sz="2000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Europe &amp; USCA = top-performing markets</a:t>
            </a:r>
            <a:endParaRPr lang="en-US" altLang="en-US" sz="2000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91710" y="2320925"/>
            <a:ext cx="20637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Consumer = biggest sales contributor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6938645" y="2613025"/>
            <a:ext cx="360045" cy="211455"/>
          </a:xfrm>
          <a:prstGeom prst="rightArrow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9473565" y="2613025"/>
            <a:ext cx="360045" cy="211455"/>
          </a:xfrm>
          <a:prstGeom prst="rightArrow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179195" y="3514725"/>
            <a:ext cx="495935" cy="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箭头 38"/>
          <p:cNvSpPr/>
          <p:nvPr/>
        </p:nvSpPr>
        <p:spPr>
          <a:xfrm>
            <a:off x="4178935" y="2613025"/>
            <a:ext cx="360045" cy="211455"/>
          </a:xfrm>
          <a:prstGeom prst="rightArrow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6" name="文本框 24"/>
          <p:cNvSpPr txBox="1"/>
          <p:nvPr/>
        </p:nvSpPr>
        <p:spPr>
          <a:xfrm>
            <a:off x="7381875" y="2320925"/>
            <a:ext cx="20637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Few products driving losses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9861550" y="2320925"/>
            <a:ext cx="20637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Top customers = key profit drivers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平行四边形 4"/>
          <p:cNvSpPr/>
          <p:nvPr/>
        </p:nvSpPr>
        <p:spPr>
          <a:xfrm>
            <a:off x="2099310" y="2819400"/>
            <a:ext cx="2561590" cy="275272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7831815_摘要商业室内背景，蓝"/>
          <p:cNvPicPr>
            <a:picLocks noChangeAspect="1"/>
          </p:cNvPicPr>
          <p:nvPr/>
        </p:nvPicPr>
        <p:blipFill>
          <a:blip r:embed="rId1"/>
          <a:srcRect r="21169"/>
          <a:stretch>
            <a:fillRect/>
          </a:stretch>
        </p:blipFill>
        <p:spPr>
          <a:xfrm>
            <a:off x="728980" y="2115185"/>
            <a:ext cx="3960495" cy="3351530"/>
          </a:xfrm>
          <a:prstGeom prst="parallelogram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28980" y="482600"/>
            <a:ext cx="4205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Strategic Recommendations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37150" y="1929765"/>
            <a:ext cx="34575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 sz="2000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Customer retention via loyalty programs</a:t>
            </a:r>
            <a:endParaRPr lang="en-US" altLang="en-US" sz="2000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37150" y="2668905"/>
            <a:ext cx="6459220" cy="8464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>
                <a:solidFill>
                  <a:schemeClr val="tx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Remove/optimize loss-making products</a:t>
            </a:r>
            <a:endParaRPr lang="en-US" altLang="en-US" sz="2000">
              <a:solidFill>
                <a:schemeClr val="tx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89685" y="1929765"/>
            <a:ext cx="680085" cy="73088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577850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3"/>
            </p:custDataLst>
          </p:nvPr>
        </p:nvGrpSpPr>
        <p:grpSpPr>
          <a:xfrm rot="0">
            <a:off x="6000115" y="3653790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" name="任意多边形: 形状 32"/>
            <p:cNvSpPr/>
            <p:nvPr>
              <p:custDataLst>
                <p:tags r:id="rId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797814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0"/>
            </p:custDataLst>
          </p:nvPr>
        </p:nvGrpSpPr>
        <p:grpSpPr>
          <a:xfrm rot="0">
            <a:off x="8185785" y="3662680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1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1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1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3" name="椭圆 12"/>
          <p:cNvSpPr/>
          <p:nvPr>
            <p:custDataLst>
              <p:tags r:id="rId17"/>
            </p:custDataLst>
          </p:nvPr>
        </p:nvSpPr>
        <p:spPr>
          <a:xfrm>
            <a:off x="10111105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18"/>
            </p:custDataLst>
          </p:nvPr>
        </p:nvGrpSpPr>
        <p:grpSpPr>
          <a:xfrm rot="0">
            <a:off x="10320020" y="3679825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1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21"/>
            </p:custDataLst>
          </p:nvPr>
        </p:nvSpPr>
        <p:spPr>
          <a:xfrm>
            <a:off x="5419725" y="4324350"/>
            <a:ext cx="15665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Strengthen Consumer Segment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2"/>
            </p:custDataLst>
          </p:nvPr>
        </p:nvSpPr>
        <p:spPr>
          <a:xfrm>
            <a:off x="7590790" y="4324350"/>
            <a:ext cx="14484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Focus on Europe &amp; USCA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23"/>
            </p:custDataLst>
          </p:nvPr>
        </p:nvSpPr>
        <p:spPr>
          <a:xfrm>
            <a:off x="9545955" y="4324350"/>
            <a:ext cx="19310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Reduce return orders with better QC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4"/>
            </p:custDataLst>
          </p:nvPr>
        </p:nvCxnSpPr>
        <p:spPr>
          <a:xfrm>
            <a:off x="7254875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25"/>
            </p:custDataLst>
          </p:nvPr>
        </p:nvCxnSpPr>
        <p:spPr>
          <a:xfrm>
            <a:off x="5137150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26"/>
            </p:custDataLst>
          </p:nvPr>
        </p:nvCxnSpPr>
        <p:spPr>
          <a:xfrm>
            <a:off x="9372600" y="342900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7"/>
            </p:custDataLst>
          </p:nvPr>
        </p:nvCxnSpPr>
        <p:spPr>
          <a:xfrm>
            <a:off x="11490325" y="3392805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3240" y="78803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Future Scope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5" name="图片 4" descr="7901843_金融区的写字楼，阳光"/>
          <p:cNvPicPr>
            <a:picLocks noChangeAspect="1"/>
          </p:cNvPicPr>
          <p:nvPr/>
        </p:nvPicPr>
        <p:blipFill>
          <a:blip r:embed="rId1"/>
          <a:srcRect l="50671"/>
          <a:stretch>
            <a:fillRect/>
          </a:stretch>
        </p:blipFill>
        <p:spPr>
          <a:xfrm>
            <a:off x="4154805" y="1908810"/>
            <a:ext cx="2942590" cy="3977640"/>
          </a:xfrm>
          <a:prstGeom prst="parallelogram">
            <a:avLst>
              <a:gd name="adj" fmla="val 10735"/>
            </a:avLst>
          </a:prstGeom>
        </p:spPr>
      </p:pic>
      <p:sp>
        <p:nvSpPr>
          <p:cNvPr id="100" name="文本框 99"/>
          <p:cNvSpPr txBox="1"/>
          <p:nvPr/>
        </p:nvSpPr>
        <p:spPr>
          <a:xfrm>
            <a:off x="733425" y="3855085"/>
            <a:ext cx="3150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Mobile BI dashboards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33425" y="5173345"/>
            <a:ext cx="452120" cy="45212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/>
        </p:nvGrpSpPr>
        <p:grpSpPr>
          <a:xfrm rot="0">
            <a:off x="866140" y="5313680"/>
            <a:ext cx="185420" cy="161925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/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393190" y="5173345"/>
            <a:ext cx="452120" cy="45212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/>
        </p:nvGrpSpPr>
        <p:grpSpPr>
          <a:xfrm rot="0">
            <a:off x="1542415" y="5300980"/>
            <a:ext cx="144145" cy="186055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" name="任意多边形: 形状 31"/>
            <p:cNvSpPr/>
            <p:nvPr/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4" name="任意多边形: 形状 32"/>
            <p:cNvSpPr/>
            <p:nvPr/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" name="任意多边形: 形状 34"/>
            <p:cNvSpPr/>
            <p:nvPr/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2052955" y="5173345"/>
            <a:ext cx="452120" cy="45212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/>
        </p:nvGrpSpPr>
        <p:grpSpPr>
          <a:xfrm rot="0">
            <a:off x="2192655" y="5306695"/>
            <a:ext cx="186055" cy="186055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/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33425" y="2506345"/>
            <a:ext cx="31502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cap="all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Application Scenario</a:t>
            </a:r>
            <a:endParaRPr lang="zh-CN" altLang="en-US" sz="2000" cap="all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7802245" y="1939925"/>
            <a:ext cx="2029460" cy="796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66</a:t>
            </a:r>
            <a:r>
              <a:rPr lang="zh-CN" altLang="en-US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＋</a:t>
            </a: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 </a:t>
            </a:r>
            <a:endParaRPr lang="en-US" altLang="zh-CN" sz="54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7802245" y="2642235"/>
            <a:ext cx="37153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Predictive analytics for demand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7802245" y="4256405"/>
            <a:ext cx="2029460" cy="796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68</a:t>
            </a:r>
            <a:r>
              <a:rPr lang="zh-CN" altLang="en-US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＋</a:t>
            </a: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 </a:t>
            </a:r>
            <a:endParaRPr lang="en-US" altLang="zh-CN" sz="54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7802245" y="4958715"/>
            <a:ext cx="35896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AI-driven customer segmentation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6"/>
            </p:custDataLst>
          </p:nvPr>
        </p:nvCxnSpPr>
        <p:spPr>
          <a:xfrm>
            <a:off x="9648825" y="2324100"/>
            <a:ext cx="1743075" cy="0"/>
          </a:xfrm>
          <a:prstGeom prst="line">
            <a:avLst/>
          </a:prstGeom>
          <a:ln w="12700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7"/>
            </p:custDataLst>
          </p:nvPr>
        </p:nvCxnSpPr>
        <p:spPr>
          <a:xfrm>
            <a:off x="9648825" y="4654550"/>
            <a:ext cx="1743075" cy="0"/>
          </a:xfrm>
          <a:prstGeom prst="line">
            <a:avLst/>
          </a:prstGeom>
          <a:ln w="12700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99"/>
          <p:cNvSpPr txBox="1"/>
          <p:nvPr/>
        </p:nvSpPr>
        <p:spPr>
          <a:xfrm>
            <a:off x="733425" y="3195955"/>
            <a:ext cx="3553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Geo-mapping visualization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椭圆 36"/>
          <p:cNvSpPr/>
          <p:nvPr/>
        </p:nvSpPr>
        <p:spPr>
          <a:xfrm>
            <a:off x="417830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4086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0342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6598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2854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7830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34086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0342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6598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82854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7830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34086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0342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66598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82854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89915" cy="201866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12139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8815" y="85725"/>
            <a:ext cx="7567295" cy="509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en-US" sz="32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Final Dashboard Snapshot</a:t>
            </a:r>
            <a:endParaRPr lang="en-US" altLang="en-US" sz="32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pic>
        <p:nvPicPr>
          <p:cNvPr id="2" name="Picture 1" descr="Amazon Global Supersto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035"/>
            <a:ext cx="11175365" cy="62572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椭圆 36"/>
          <p:cNvSpPr/>
          <p:nvPr/>
        </p:nvSpPr>
        <p:spPr>
          <a:xfrm>
            <a:off x="417830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4086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0342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6598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2854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7830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34086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0342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6598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82854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7830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34086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0342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66598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82854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89915" cy="201866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12139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8815" y="85725"/>
            <a:ext cx="7567295" cy="509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en-US" sz="32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Final Dashboard Snapshot</a:t>
            </a:r>
            <a:endParaRPr lang="en-US" altLang="en-US" sz="32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pic>
        <p:nvPicPr>
          <p:cNvPr id="3" name="Picture 2" descr="Amazon Global Superstor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2455"/>
            <a:ext cx="11120755" cy="62655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932180" y="78803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Why Amazon?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432675" y="0"/>
            <a:ext cx="476885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7510" h="10800">
                <a:moveTo>
                  <a:pt x="0" y="10800"/>
                </a:moveTo>
                <a:lnTo>
                  <a:pt x="3037" y="0"/>
                </a:lnTo>
                <a:lnTo>
                  <a:pt x="7510" y="0"/>
                </a:lnTo>
                <a:lnTo>
                  <a:pt x="7510" y="8236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4493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51965" y="2488565"/>
            <a:ext cx="3870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World’s largest e-commerce marketplace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874395" y="379603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874395" y="251587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16" name="图片 15" descr="333438303937363b333438313035373bb9abcbbed3c5cac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986530"/>
            <a:ext cx="289560" cy="289560"/>
          </a:xfrm>
          <a:prstGeom prst="rect">
            <a:avLst/>
          </a:prstGeom>
        </p:spPr>
      </p:pic>
      <p:pic>
        <p:nvPicPr>
          <p:cNvPr id="18" name="图片 17" descr="333438303937363b333438313037383bcafdbeddb7d6cef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32180" y="5140960"/>
            <a:ext cx="289560" cy="28956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751965" y="3813175"/>
            <a:ext cx="5036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Global scale → Need for BI-driven decisions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1751965" y="5076190"/>
            <a:ext cx="4984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Millions of transactions daily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2" name="椭圆 13"/>
          <p:cNvSpPr/>
          <p:nvPr>
            <p:custDataLst>
              <p:tags r:id="rId12"/>
            </p:custDataLst>
          </p:nvPr>
        </p:nvSpPr>
        <p:spPr>
          <a:xfrm>
            <a:off x="874395" y="507619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3" name="图片 17" descr="333438303937363b333438313037383bcafdbeddb7d6cef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59180" y="5267960"/>
            <a:ext cx="289560" cy="289560"/>
          </a:xfrm>
          <a:prstGeom prst="rect">
            <a:avLst/>
          </a:prstGeom>
        </p:spPr>
      </p:pic>
      <p:pic>
        <p:nvPicPr>
          <p:cNvPr id="4" name="图片 17" descr="333438303937363b333438313037383bcafdbeddb7d6cef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59180" y="2705100"/>
            <a:ext cx="289560" cy="2895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椭圆 36"/>
          <p:cNvSpPr/>
          <p:nvPr/>
        </p:nvSpPr>
        <p:spPr>
          <a:xfrm>
            <a:off x="417830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4086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0342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6598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2854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7830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34086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0342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6598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82854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7830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34086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0342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66598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82854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89915" cy="201866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12139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8815" y="85725"/>
            <a:ext cx="7567295" cy="509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en-US" sz="32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Project Overview</a:t>
            </a:r>
            <a:endParaRPr lang="en-US" altLang="en-US" sz="32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pic>
        <p:nvPicPr>
          <p:cNvPr id="3" name="Picture 2" descr="Amazon Global Superstor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2780"/>
            <a:ext cx="9397365" cy="62655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任意多边形 6"/>
          <p:cNvSpPr/>
          <p:nvPr/>
        </p:nvSpPr>
        <p:spPr>
          <a:xfrm>
            <a:off x="0" y="0"/>
            <a:ext cx="5909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9306" h="10800">
                <a:moveTo>
                  <a:pt x="0" y="8951"/>
                </a:moveTo>
                <a:lnTo>
                  <a:pt x="2517" y="0"/>
                </a:lnTo>
                <a:lnTo>
                  <a:pt x="9306" y="0"/>
                </a:lnTo>
                <a:lnTo>
                  <a:pt x="6269" y="10800"/>
                </a:lnTo>
                <a:lnTo>
                  <a:pt x="0" y="10800"/>
                </a:lnTo>
                <a:lnTo>
                  <a:pt x="0" y="8951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1152315" cy="3944801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711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95315" y="2526030"/>
            <a:ext cx="5956300" cy="2602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lnSpc>
                <a:spcPct val="85000"/>
              </a:lnSpc>
              <a:buClrTx/>
              <a:buSzTx/>
              <a:buFontTx/>
            </a:pPr>
            <a:r>
              <a:rPr lang="en-US" altLang="zh-CN" sz="96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THANK You!</a:t>
            </a:r>
            <a:endParaRPr lang="en-US" altLang="zh-CN" sz="96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469255" y="5128260"/>
            <a:ext cx="6019800" cy="951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mtClean="0">
                <a:latin typeface="Calibri" panose="020F0502020204030204" charset="0"/>
                <a:cs typeface="Calibri" panose="020F0502020204030204" charset="0"/>
                <a:sym typeface="+mn-ea"/>
              </a:rPr>
              <a:t>Every great presentation is complete with a great audience — and that’s you!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Poppins SemiBold" panose="00000700000000000000" charset="0"/>
              <a:cs typeface="Calibri" panose="020F0502020204030204" charset="0"/>
              <a:sym typeface="Poppins SemiBold" panose="000007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374650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1489055" y="52705"/>
            <a:ext cx="711200" cy="393065"/>
            <a:chOff x="18093" y="83"/>
            <a:chExt cx="1120" cy="619"/>
          </a:xfrm>
        </p:grpSpPr>
        <p:sp>
          <p:nvSpPr>
            <p:cNvPr id="41" name="椭圆 40"/>
            <p:cNvSpPr/>
            <p:nvPr/>
          </p:nvSpPr>
          <p:spPr>
            <a:xfrm>
              <a:off x="18093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8349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8605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8861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9117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8093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8349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8605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8861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117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8093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8349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8605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8861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9117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0941685" y="4725670"/>
            <a:ext cx="547370" cy="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平行四边形 4"/>
          <p:cNvSpPr/>
          <p:nvPr/>
        </p:nvSpPr>
        <p:spPr>
          <a:xfrm>
            <a:off x="2099310" y="2819400"/>
            <a:ext cx="2561590" cy="275272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7831815_摘要商业室内背景，蓝"/>
          <p:cNvPicPr>
            <a:picLocks noChangeAspect="1"/>
          </p:cNvPicPr>
          <p:nvPr/>
        </p:nvPicPr>
        <p:blipFill>
          <a:blip r:embed="rId1"/>
          <a:srcRect r="21169"/>
          <a:stretch>
            <a:fillRect/>
          </a:stretch>
        </p:blipFill>
        <p:spPr>
          <a:xfrm>
            <a:off x="728980" y="2115185"/>
            <a:ext cx="3960495" cy="3351530"/>
          </a:xfrm>
          <a:prstGeom prst="parallelogram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23240" y="91948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Project Overview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37150" y="1929765"/>
            <a:ext cx="34575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  <a:sym typeface="+mn-ea"/>
              </a:rPr>
              <a:t>Overview:</a:t>
            </a:r>
            <a:endParaRPr 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89685" y="1929765"/>
            <a:ext cx="680085" cy="73088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577850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3"/>
            </p:custDataLst>
          </p:nvPr>
        </p:nvGrpSpPr>
        <p:grpSpPr>
          <a:xfrm rot="0">
            <a:off x="6000115" y="3653790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" name="任意多边形: 形状 32"/>
            <p:cNvSpPr/>
            <p:nvPr>
              <p:custDataLst>
                <p:tags r:id="rId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797814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0"/>
            </p:custDataLst>
          </p:nvPr>
        </p:nvGrpSpPr>
        <p:grpSpPr>
          <a:xfrm rot="0">
            <a:off x="8185785" y="3662680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1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1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1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3" name="椭圆 12"/>
          <p:cNvSpPr/>
          <p:nvPr>
            <p:custDataLst>
              <p:tags r:id="rId17"/>
            </p:custDataLst>
          </p:nvPr>
        </p:nvSpPr>
        <p:spPr>
          <a:xfrm>
            <a:off x="10111105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18"/>
            </p:custDataLst>
          </p:nvPr>
        </p:nvGrpSpPr>
        <p:grpSpPr>
          <a:xfrm rot="0">
            <a:off x="10320020" y="3679825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1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21"/>
            </p:custDataLst>
          </p:nvPr>
        </p:nvSpPr>
        <p:spPr>
          <a:xfrm>
            <a:off x="5121275" y="4324350"/>
            <a:ext cx="2136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Power BI-based Global Dashboard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2"/>
            </p:custDataLst>
          </p:nvPr>
        </p:nvSpPr>
        <p:spPr>
          <a:xfrm>
            <a:off x="7256780" y="4324350"/>
            <a:ext cx="21228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Covers Sales, Profit &amp; Loss, Customer Behavior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23"/>
            </p:custDataLst>
          </p:nvPr>
        </p:nvSpPr>
        <p:spPr>
          <a:xfrm>
            <a:off x="9382125" y="4324350"/>
            <a:ext cx="21005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Provides real-time 360</a:t>
            </a: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°</a:t>
            </a: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 business visibility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4"/>
            </p:custDataLst>
          </p:nvPr>
        </p:nvCxnSpPr>
        <p:spPr>
          <a:xfrm>
            <a:off x="7254875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25"/>
            </p:custDataLst>
          </p:nvPr>
        </p:nvCxnSpPr>
        <p:spPr>
          <a:xfrm>
            <a:off x="5137150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26"/>
            </p:custDataLst>
          </p:nvPr>
        </p:nvCxnSpPr>
        <p:spPr>
          <a:xfrm>
            <a:off x="9372600" y="342900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7"/>
            </p:custDataLst>
          </p:nvPr>
        </p:nvCxnSpPr>
        <p:spPr>
          <a:xfrm>
            <a:off x="11490325" y="3392805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685800" y="72517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Project Context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334010" y="1628140"/>
          <a:ext cx="4951095" cy="4448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5791200" y="20504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3"/>
            </p:custDataLst>
          </p:nvPr>
        </p:nvGrpSpPr>
        <p:grpSpPr>
          <a:xfrm rot="0">
            <a:off x="5988050" y="225869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4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5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6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7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5791200" y="351917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9"/>
            </p:custDataLst>
          </p:nvPr>
        </p:nvGrpSpPr>
        <p:grpSpPr>
          <a:xfrm rot="0">
            <a:off x="6012815" y="3708400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0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" name="任意多边形: 形状 32"/>
            <p:cNvSpPr/>
            <p:nvPr>
              <p:custDataLst>
                <p:tags r:id="rId11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2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3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4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5"/>
            </p:custDataLst>
          </p:nvPr>
        </p:nvSpPr>
        <p:spPr>
          <a:xfrm>
            <a:off x="5791200" y="498792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6"/>
            </p:custDataLst>
          </p:nvPr>
        </p:nvGrpSpPr>
        <p:grpSpPr>
          <a:xfrm rot="0">
            <a:off x="5998845" y="5186045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7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8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9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0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1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2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23"/>
            </p:custDataLst>
          </p:nvPr>
        </p:nvSpPr>
        <p:spPr>
          <a:xfrm>
            <a:off x="6675120" y="2150110"/>
            <a:ext cx="5105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High data complexity in e-commerce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4"/>
            </p:custDataLst>
          </p:nvPr>
        </p:nvSpPr>
        <p:spPr>
          <a:xfrm>
            <a:off x="6675120" y="3519170"/>
            <a:ext cx="5043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Regional + product-level performance gaps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5"/>
            </p:custDataLst>
          </p:nvPr>
        </p:nvSpPr>
        <p:spPr>
          <a:xfrm>
            <a:off x="6736080" y="5093335"/>
            <a:ext cx="4982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Customer profitability unclear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728980" y="2228850"/>
            <a:ext cx="2988945" cy="3191510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4570730" y="2228850"/>
            <a:ext cx="2988945" cy="3191510"/>
          </a:xfrm>
          <a:prstGeom prst="roundRect">
            <a:avLst>
              <a:gd name="adj" fmla="val 966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3"/>
            </p:custDataLst>
          </p:nvPr>
        </p:nvSpPr>
        <p:spPr>
          <a:xfrm>
            <a:off x="8412480" y="2228850"/>
            <a:ext cx="2988945" cy="3191510"/>
          </a:xfrm>
          <a:prstGeom prst="roundRect">
            <a:avLst>
              <a:gd name="adj" fmla="val 8073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2780" y="64516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Business Problems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5" name="图片 4" descr="7901843_金融区的写字楼，阳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6663" r="16663"/>
          <a:stretch>
            <a:fillRect/>
          </a:stretch>
        </p:blipFill>
        <p:spPr>
          <a:xfrm>
            <a:off x="9187317" y="1753235"/>
            <a:ext cx="1439545" cy="1440000"/>
          </a:xfrm>
          <a:prstGeom prst="ellipse">
            <a:avLst/>
          </a:prstGeom>
        </p:spPr>
      </p:pic>
      <p:pic>
        <p:nvPicPr>
          <p:cNvPr id="4" name="图片 3" descr="7897983_办公大楼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521" r="16521"/>
          <a:stretch>
            <a:fillRect/>
          </a:stretch>
        </p:blipFill>
        <p:spPr>
          <a:xfrm>
            <a:off x="1502728" y="1753235"/>
            <a:ext cx="1440000" cy="1440000"/>
          </a:xfrm>
          <a:prstGeom prst="ellipse">
            <a:avLst/>
          </a:prstGeom>
        </p:spPr>
      </p:pic>
      <p:pic>
        <p:nvPicPr>
          <p:cNvPr id="6" name="图片 5" descr="7831815_摘要商业室内背景，蓝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6652" r="16652"/>
          <a:stretch>
            <a:fillRect/>
          </a:stretch>
        </p:blipFill>
        <p:spPr>
          <a:xfrm>
            <a:off x="5345567" y="1753235"/>
            <a:ext cx="1439545" cy="1440000"/>
          </a:xfrm>
          <a:prstGeom prst="ellipse">
            <a:avLst/>
          </a:prstGeom>
        </p:spPr>
      </p:pic>
      <p:sp>
        <p:nvSpPr>
          <p:cNvPr id="100" name="文本框 99"/>
          <p:cNvSpPr txBox="1"/>
          <p:nvPr>
            <p:custDataLst>
              <p:tags r:id="rId10"/>
            </p:custDataLst>
          </p:nvPr>
        </p:nvSpPr>
        <p:spPr>
          <a:xfrm>
            <a:off x="1142365" y="3727450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No clarity on loss-making products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4923790" y="3727450"/>
            <a:ext cx="22834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Regional performance gaps</a:t>
            </a:r>
            <a:endParaRPr lang="en-US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8766810" y="3727450"/>
            <a:ext cx="22834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Customer profitability blind spots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椭圆 36"/>
          <p:cNvSpPr/>
          <p:nvPr/>
        </p:nvSpPr>
        <p:spPr>
          <a:xfrm>
            <a:off x="417830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4086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0342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6598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2854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7830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34086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0342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6598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82854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7830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34086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0342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66598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82854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89915" cy="201866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12139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8815" y="533400"/>
            <a:ext cx="5417185" cy="509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en-US" sz="32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Project Objectives</a:t>
            </a:r>
            <a:endParaRPr lang="en-US" altLang="en-US" sz="32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895475" y="2215515"/>
            <a:ext cx="55892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Visualize global sales trends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1895475" y="3250565"/>
            <a:ext cx="40773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Identify profit vs. loss products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1895475" y="4285615"/>
            <a:ext cx="40773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Segment &amp; market analysis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1895475" y="5365115"/>
            <a:ext cx="40773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Real-time KPI tracking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1179830" y="2107565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1154430" y="2214880"/>
            <a:ext cx="615315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01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1217295" y="3206115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1154430" y="3307715"/>
            <a:ext cx="706120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 fontAlgn="auto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02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0"/>
            </p:custDataLst>
          </p:nvPr>
        </p:nvSpPr>
        <p:spPr>
          <a:xfrm>
            <a:off x="1217295" y="4263390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1154430" y="4364990"/>
            <a:ext cx="706120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 fontAlgn="auto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03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12"/>
            </p:custDataLst>
          </p:nvPr>
        </p:nvSpPr>
        <p:spPr>
          <a:xfrm>
            <a:off x="1217295" y="5365115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1154430" y="5466715"/>
            <a:ext cx="706120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 fontAlgn="auto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04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770255" y="501015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Key Considerations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6" name="图片 5" descr="7897983_办公大楼"/>
          <p:cNvPicPr>
            <a:picLocks noChangeAspect="1"/>
          </p:cNvPicPr>
          <p:nvPr/>
        </p:nvPicPr>
        <p:blipFill>
          <a:blip r:embed="rId1"/>
          <a:srcRect t="11257" b="61490"/>
          <a:stretch>
            <a:fillRect/>
          </a:stretch>
        </p:blipFill>
        <p:spPr>
          <a:xfrm>
            <a:off x="0" y="1647825"/>
            <a:ext cx="12226290" cy="22307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648460"/>
            <a:ext cx="12226290" cy="2228215"/>
          </a:xfrm>
          <a:prstGeom prst="rect">
            <a:avLst/>
          </a:prstGeom>
          <a:gradFill>
            <a:gsLst>
              <a:gs pos="0">
                <a:srgbClr val="579DFD">
                  <a:alpha val="70000"/>
                </a:srgbClr>
              </a:gs>
              <a:gs pos="100000">
                <a:srgbClr val="576CF9">
                  <a:alpha val="4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77025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358013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639000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7" name="圆角矩形 6"/>
          <p:cNvSpPr/>
          <p:nvPr>
            <p:custDataLst>
              <p:tags r:id="rId5"/>
            </p:custDataLst>
          </p:nvPr>
        </p:nvSpPr>
        <p:spPr>
          <a:xfrm>
            <a:off x="919988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158877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7"/>
            </p:custDataLst>
          </p:nvPr>
        </p:nvGrpSpPr>
        <p:grpSpPr>
          <a:xfrm rot="0">
            <a:off x="1785620" y="370649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8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9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10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11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12"/>
            </p:custDataLst>
          </p:nvPr>
        </p:nvSpPr>
        <p:spPr>
          <a:xfrm>
            <a:off x="436880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13"/>
            </p:custDataLst>
          </p:nvPr>
        </p:nvGrpSpPr>
        <p:grpSpPr>
          <a:xfrm rot="0">
            <a:off x="4590415" y="3687445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9"/>
            </p:custDataLst>
          </p:nvPr>
        </p:nvSpPr>
        <p:spPr>
          <a:xfrm>
            <a:off x="717613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20"/>
            </p:custDataLst>
          </p:nvPr>
        </p:nvGrpSpPr>
        <p:grpSpPr>
          <a:xfrm rot="0">
            <a:off x="7383780" y="3696335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2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2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2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27"/>
            </p:custDataLst>
          </p:nvPr>
        </p:nvSpPr>
        <p:spPr>
          <a:xfrm>
            <a:off x="1002474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28"/>
            </p:custDataLst>
          </p:nvPr>
        </p:nvGrpSpPr>
        <p:grpSpPr>
          <a:xfrm rot="0">
            <a:off x="10233660" y="3713480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2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3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0" name="文本框 99"/>
          <p:cNvSpPr txBox="1"/>
          <p:nvPr>
            <p:custDataLst>
              <p:tags r:id="rId31"/>
            </p:custDataLst>
          </p:nvPr>
        </p:nvSpPr>
        <p:spPr>
          <a:xfrm>
            <a:off x="1082040" y="4358005"/>
            <a:ext cx="16840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High transaction volumes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32"/>
            </p:custDataLst>
          </p:nvPr>
        </p:nvSpPr>
        <p:spPr>
          <a:xfrm>
            <a:off x="3794760" y="4358005"/>
            <a:ext cx="1958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Fragmented profitability insights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3"/>
            </p:custDataLst>
          </p:nvPr>
        </p:nvSpPr>
        <p:spPr>
          <a:xfrm>
            <a:off x="6390005" y="4358005"/>
            <a:ext cx="23228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Dynamic filters needed (Year, Region, Segment)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4"/>
            </p:custDataLst>
          </p:nvPr>
        </p:nvSpPr>
        <p:spPr>
          <a:xfrm>
            <a:off x="9199880" y="4358005"/>
            <a:ext cx="2312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Customer-level profitability focus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52925" y="1972310"/>
            <a:ext cx="34575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000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Product Overview</a:t>
            </a:r>
            <a:endParaRPr lang="zh-CN" altLang="en-US" sz="2000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728980" y="71945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Target Audience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7831815_摘要商业室内背景，蓝"/>
          <p:cNvPicPr>
            <a:picLocks noChangeAspect="1"/>
          </p:cNvPicPr>
          <p:nvPr/>
        </p:nvPicPr>
        <p:blipFill>
          <a:blip r:embed="rId1"/>
          <a:srcRect l="21657"/>
          <a:stretch>
            <a:fillRect/>
          </a:stretch>
        </p:blipFill>
        <p:spPr>
          <a:xfrm>
            <a:off x="728980" y="3002915"/>
            <a:ext cx="3267710" cy="278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67025" y="4210050"/>
            <a:ext cx="8640445" cy="1400175"/>
          </a:xfrm>
          <a:prstGeom prst="rect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435350" y="4503420"/>
            <a:ext cx="3202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Operations Teams → Track returns &amp; demand</a:t>
            </a:r>
            <a:endParaRPr lang="en-US" altLang="en-US">
              <a:solidFill>
                <a:schemeClr val="bg1"/>
              </a:soli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7706360" y="4503420"/>
            <a:ext cx="3533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Sales &amp; Marketing → Identify profitable markets</a:t>
            </a:r>
            <a:endParaRPr lang="en-US" altLang="en-US">
              <a:solidFill>
                <a:schemeClr val="bg1"/>
              </a:soli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4"/>
            </p:custDataLst>
          </p:nvPr>
        </p:nvCxnSpPr>
        <p:spPr>
          <a:xfrm>
            <a:off x="7172325" y="4503420"/>
            <a:ext cx="0" cy="81534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49775" y="3115310"/>
            <a:ext cx="3347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CXOs &amp; Leadership → Growth strategy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66430" y="3106420"/>
            <a:ext cx="3206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Business Analysts → Deep-dive analysis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496435" y="3236595"/>
            <a:ext cx="0" cy="670560"/>
          </a:xfrm>
          <a:prstGeom prst="line">
            <a:avLst/>
          </a:prstGeom>
          <a:ln w="47625" cap="rnd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188325" y="3227705"/>
            <a:ext cx="0" cy="670560"/>
          </a:xfrm>
          <a:prstGeom prst="line">
            <a:avLst/>
          </a:prstGeom>
          <a:ln w="47625" cap="rnd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5325" y="46545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Solution Highlights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4" name="图片 3" descr="8041825_玻璃幕墙的现代办公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761490"/>
            <a:ext cx="2772410" cy="1848485"/>
          </a:xfrm>
          <a:prstGeom prst="rect">
            <a:avLst/>
          </a:prstGeom>
        </p:spPr>
      </p:pic>
      <p:pic>
        <p:nvPicPr>
          <p:cNvPr id="2" name="图片 1" descr="7897983_办公大楼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1761490"/>
            <a:ext cx="2760345" cy="1848485"/>
          </a:xfrm>
          <a:prstGeom prst="rect">
            <a:avLst/>
          </a:prstGeom>
        </p:spPr>
      </p:pic>
      <p:pic>
        <p:nvPicPr>
          <p:cNvPr id="3" name="图片 2" descr="7831815_摘要商业室内背景，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010" y="1761490"/>
            <a:ext cx="2771140" cy="1848485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8678545" y="1891030"/>
            <a:ext cx="2828925" cy="1589405"/>
          </a:xfrm>
          <a:prstGeom prst="parallelogram">
            <a:avLst>
              <a:gd name="adj" fmla="val 0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894445" y="2362835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Poppins Medium" panose="00000600000000000000" charset="0"/>
                <a:ea typeface="Poppins SemiBold" panose="00000700000000000000" charset="0"/>
                <a:cs typeface="Poppins Medium" panose="00000600000000000000" charset="0"/>
                <a:sym typeface="Roboto Light" panose="02000000000000000000" charset="0"/>
              </a:rPr>
              <a:t>Integrated Power BI dashboard</a:t>
            </a:r>
            <a:endParaRPr lang="en-US" altLang="en-US">
              <a:solidFill>
                <a:schemeClr val="bg1"/>
              </a:solidFill>
              <a:latin typeface="Poppins Medium" panose="00000600000000000000" charset="0"/>
              <a:ea typeface="Poppins SemiBold" panose="000007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301625" y="4320540"/>
          <a:ext cx="2412365" cy="180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36625" y="4935855"/>
            <a:ext cx="1143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gradFill>
                  <a:gsLst>
                    <a:gs pos="0">
                      <a:srgbClr val="579BFD"/>
                    </a:gs>
                    <a:gs pos="100000">
                      <a:srgbClr val="5770F9"/>
                    </a:gs>
                  </a:gsLst>
                  <a:lin ang="5400000" scaled="0"/>
                </a:gra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30%</a:t>
            </a:r>
            <a:endParaRPr lang="en-US" altLang="zh-CN" sz="3200">
              <a:gradFill>
                <a:gsLst>
                  <a:gs pos="0">
                    <a:srgbClr val="579BFD"/>
                  </a:gs>
                  <a:gs pos="100000">
                    <a:srgbClr val="5770F9"/>
                  </a:gs>
                </a:gsLst>
                <a:lin ang="5400000" scaled="0"/>
              </a:gra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5962650" y="4250690"/>
          <a:ext cx="2412365" cy="180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597650" y="4866005"/>
            <a:ext cx="1143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gradFill>
                  <a:gsLst>
                    <a:gs pos="0">
                      <a:srgbClr val="579BFD"/>
                    </a:gs>
                    <a:gs pos="100000">
                      <a:srgbClr val="5770F9"/>
                    </a:gs>
                  </a:gsLst>
                  <a:lin ang="5400000" scaled="0"/>
                </a:gra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70%</a:t>
            </a:r>
            <a:endParaRPr lang="en-US" altLang="zh-CN" sz="3200">
              <a:gradFill>
                <a:gsLst>
                  <a:gs pos="0">
                    <a:srgbClr val="579BFD"/>
                  </a:gs>
                  <a:gs pos="100000">
                    <a:srgbClr val="5770F9"/>
                  </a:gs>
                </a:gsLst>
                <a:lin ang="5400000" scaled="0"/>
              </a:gra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46350" y="4399280"/>
            <a:ext cx="3909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Real-time KPI monitoring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46985" y="4859655"/>
            <a:ext cx="3358515" cy="1200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Region-wise, product-wise, customer-wise analysis</a:t>
            </a:r>
            <a:endParaRPr lang="en-US" altLang="en-US" sz="200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86420" y="4804410"/>
            <a:ext cx="3321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Interactive filters &amp; 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drill-downs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10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0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1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4.xml><?xml version="1.0" encoding="utf-8"?>
<p:tagLst xmlns:p="http://schemas.openxmlformats.org/presentationml/2006/main">
  <p:tag name="KSO_WM_DIAGRAM_VIRTUALLY_FRAME" val="{&quot;height&quot;:70.1,&quot;left&quot;:258.45,&quot;top&quot;:348.7,&quot;width&quot;:618.6}"/>
</p:tagLst>
</file>

<file path=ppt/tags/tag115.xml><?xml version="1.0" encoding="utf-8"?>
<p:tagLst xmlns:p="http://schemas.openxmlformats.org/presentationml/2006/main">
  <p:tag name="KSO_WM_DIAGRAM_VIRTUALLY_FRAME" val="{&quot;height&quot;:70.1,&quot;left&quot;:258.45,&quot;top&quot;:348.7,&quot;width&quot;:618.6}"/>
</p:tagLst>
</file>

<file path=ppt/tags/tag116.xml><?xml version="1.0" encoding="utf-8"?>
<p:tagLst xmlns:p="http://schemas.openxmlformats.org/presentationml/2006/main">
  <p:tag name="KSO_WM_DIAGRAM_VIRTUALLY_FRAME" val="{&quot;height&quot;:70.1,&quot;left&quot;:258.45,&quot;top&quot;:348.7,&quot;width&quot;:618.6}"/>
</p:tagLst>
</file>

<file path=ppt/tags/tag11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18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19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20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1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2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3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4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5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6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8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9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30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1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2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3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4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5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6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8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9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4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40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41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2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3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4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5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6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48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49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5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50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51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52.xml><?xml version="1.0" encoding="utf-8"?>
<p:tagLst xmlns:p="http://schemas.openxmlformats.org/presentationml/2006/main">
  <p:tag name="KSO_WM_DIAGRAM_VIRTUALLY_FRAME" val="{&quot;height&quot;:150.85,&quot;left&quot;:58.85,&quot;top&quot;:294.05,&quot;width&quot;:453.65}"/>
</p:tagLst>
</file>

<file path=ppt/tags/tag153.xml><?xml version="1.0" encoding="utf-8"?>
<p:tagLst xmlns:p="http://schemas.openxmlformats.org/presentationml/2006/main">
  <p:tag name="KSO_WM_DIAGRAM_VIRTUALLY_FRAME" val="{&quot;height&quot;:150.85,&quot;left&quot;:58.85,&quot;top&quot;:294.05,&quot;width&quot;:453.65}"/>
</p:tagLst>
</file>

<file path=ppt/tags/tag154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5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6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7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8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9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60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1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2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7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8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9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6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197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198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199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20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00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1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2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3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4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5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6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7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8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9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10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1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2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3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4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5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6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7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8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9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2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20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21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22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3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4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5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6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7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8.xml><?xml version="1.0" encoding="utf-8"?>
<p:tagLst xmlns:p="http://schemas.openxmlformats.org/presentationml/2006/main">
  <p:tag name="COMMONDATA" val="eyJoZGlkIjoiMGM3ZDNiNjQ5MjMwNGE4NGUzZGUzN2M4NzZkODkzZjgifQ=="/>
  <p:tag name="KSO_WPP_MARK_KEY" val="51bfdef6-be48-45a7-84fd-08cfa8051125"/>
</p:tagLst>
</file>

<file path=ppt/tags/tag23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4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5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6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7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8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9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30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1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2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3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4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5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6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37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38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39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40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1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2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3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4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5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6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7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8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9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50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1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2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3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4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5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6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7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8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9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6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60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1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2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3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4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5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6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7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8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9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70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1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2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3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4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5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6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7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8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9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8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80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8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9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2416</Words>
  <Application>WPS Presentation</Application>
  <PresentationFormat>宽屏</PresentationFormat>
  <Paragraphs>199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SimSun</vt:lpstr>
      <vt:lpstr>Wingdings</vt:lpstr>
      <vt:lpstr>Poppins Medium</vt:lpstr>
      <vt:lpstr>Poppins SemiBold</vt:lpstr>
      <vt:lpstr>Roboto Light</vt:lpstr>
      <vt:lpstr>Microsoft YaHei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Rajeev Tiwari</cp:lastModifiedBy>
  <cp:revision>65</cp:revision>
  <dcterms:created xsi:type="dcterms:W3CDTF">2023-04-13T06:07:00Z</dcterms:created>
  <dcterms:modified xsi:type="dcterms:W3CDTF">2025-09-30T05:18:09Z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91B8E8104D5E4014A73C699B774836B5_13</vt:lpwstr>
  </property>
  <property fmtid="{D5CDD505-2E9C-101B-9397-08002B2CF9AE}" pid="3" name="KSOProductBuildVer">
    <vt:lpwstr>1033-12.2.0.22549</vt:lpwstr>
  </property>
</Properties>
</file>